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1"/>
  </p:notesMasterIdLst>
  <p:sldIdLst>
    <p:sldId id="261" r:id="rId2"/>
    <p:sldId id="280" r:id="rId3"/>
    <p:sldId id="293" r:id="rId4"/>
    <p:sldId id="289" r:id="rId5"/>
    <p:sldId id="294" r:id="rId6"/>
    <p:sldId id="292" r:id="rId7"/>
    <p:sldId id="295" r:id="rId8"/>
    <p:sldId id="296" r:id="rId9"/>
    <p:sldId id="297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an Iderstine, Robyn FLNR:EX" initials="RVI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09" autoAdjust="0"/>
    <p:restoredTop sz="92896" autoAdjust="0"/>
  </p:normalViewPr>
  <p:slideViewPr>
    <p:cSldViewPr>
      <p:cViewPr>
        <p:scale>
          <a:sx n="60" d="100"/>
          <a:sy n="60" d="100"/>
        </p:scale>
        <p:origin x="-1530" y="-3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2719A84-970B-47E7-958C-11CEDB040927}" type="datetimeFigureOut">
              <a:rPr lang="en-CA" smtClean="0"/>
              <a:t>2018-10-05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E6DD36-754E-4A1E-AE31-51854A9A7FC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8796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7C3B1-A8AF-4200-B169-6695A1985649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2953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7C3B1-A8AF-4200-B169-6695A1985649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9467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E6DD36-754E-4A1E-AE31-51854A9A7FCD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7185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C1046ED-4999-414B-954A-3035E5C3E49C}" type="datetimeFigureOut">
              <a:rPr lang="en-CA" smtClean="0"/>
              <a:t>2018-10-05</a:t>
            </a:fld>
            <a:endParaRPr lang="en-C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9083484-966B-4D5A-BBA5-7D8D2AEC252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46ED-4999-414B-954A-3035E5C3E49C}" type="datetimeFigureOut">
              <a:rPr lang="en-CA" smtClean="0"/>
              <a:t>2018-10-05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3484-966B-4D5A-BBA5-7D8D2AEC252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46ED-4999-414B-954A-3035E5C3E49C}" type="datetimeFigureOut">
              <a:rPr lang="en-CA" smtClean="0"/>
              <a:t>2018-10-05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3484-966B-4D5A-BBA5-7D8D2AEC252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46ED-4999-414B-954A-3035E5C3E49C}" type="datetimeFigureOut">
              <a:rPr lang="en-CA" smtClean="0"/>
              <a:t>2018-10-05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3484-966B-4D5A-BBA5-7D8D2AEC252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C1046ED-4999-414B-954A-3035E5C3E49C}" type="datetimeFigureOut">
              <a:rPr lang="en-CA" smtClean="0"/>
              <a:t>2018-10-05</a:t>
            </a:fld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9083484-966B-4D5A-BBA5-7D8D2AEC2528}" type="slidenum">
              <a:rPr lang="en-CA" smtClean="0"/>
              <a:t>‹#›</a:t>
            </a:fld>
            <a:endParaRPr lang="en-CA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C1046ED-4999-414B-954A-3035E5C3E49C}" type="datetimeFigureOut">
              <a:rPr lang="en-CA" smtClean="0"/>
              <a:t>2018-10-05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9083484-966B-4D5A-BBA5-7D8D2AEC252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46ED-4999-414B-954A-3035E5C3E49C}" type="datetimeFigureOut">
              <a:rPr lang="en-CA" smtClean="0"/>
              <a:t>2018-10-05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3484-966B-4D5A-BBA5-7D8D2AEC252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46ED-4999-414B-954A-3035E5C3E49C}" type="datetimeFigureOut">
              <a:rPr lang="en-CA" smtClean="0"/>
              <a:t>2018-10-05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3484-966B-4D5A-BBA5-7D8D2AEC252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46ED-4999-414B-954A-3035E5C3E49C}" type="datetimeFigureOut">
              <a:rPr lang="en-CA" smtClean="0"/>
              <a:t>2018-10-05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3484-966B-4D5A-BBA5-7D8D2AEC252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46ED-4999-414B-954A-3035E5C3E49C}" type="datetimeFigureOut">
              <a:rPr lang="en-CA" smtClean="0"/>
              <a:t>2018-10-05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3484-966B-4D5A-BBA5-7D8D2AEC252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46ED-4999-414B-954A-3035E5C3E49C}" type="datetimeFigureOut">
              <a:rPr lang="en-CA" smtClean="0"/>
              <a:t>2018-10-05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83484-966B-4D5A-BBA5-7D8D2AEC252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255563"/>
            <a:ext cx="2133600" cy="365125"/>
          </a:xfrm>
        </p:spPr>
        <p:txBody>
          <a:bodyPr/>
          <a:lstStyle/>
          <a:p>
            <a:fld id="{5C4AB325-1839-43C0-B011-A89A93850E0D}" type="datetimeFigureOut">
              <a:rPr lang="en-CA" smtClean="0"/>
              <a:t>2018-10-05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255563"/>
            <a:ext cx="2895600" cy="365125"/>
          </a:xfr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255563"/>
            <a:ext cx="2133600" cy="365125"/>
          </a:xfrm>
        </p:spPr>
        <p:txBody>
          <a:bodyPr/>
          <a:lstStyle/>
          <a:p>
            <a:fld id="{D97022BC-22FB-4C31-A81A-4496F7C8B801}" type="slidenum">
              <a:rPr lang="en-CA" smtClean="0"/>
              <a:t>‹#›</a:t>
            </a:fld>
            <a:endParaRPr lang="en-CA"/>
          </a:p>
        </p:txBody>
      </p:sp>
      <p:sp>
        <p:nvSpPr>
          <p:cNvPr id="7" name="Rectangle 6"/>
          <p:cNvSpPr/>
          <p:nvPr userDrawn="1"/>
        </p:nvSpPr>
        <p:spPr>
          <a:xfrm>
            <a:off x="0" y="5211598"/>
            <a:ext cx="9144000" cy="165618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" name="Picture 5" descr="G:\!Workgrp\Media Communications\Logos &amp; Graphics\Logos &amp; Branding\BC Sunrise Logo\BCID_V_rgb_rev.pn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5536" y="5517232"/>
            <a:ext cx="1289372" cy="99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 userDrawn="1"/>
        </p:nvCxnSpPr>
        <p:spPr>
          <a:xfrm>
            <a:off x="0" y="5211598"/>
            <a:ext cx="9144000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947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C1046ED-4999-414B-954A-3035E5C3E49C}" type="datetimeFigureOut">
              <a:rPr lang="en-CA" smtClean="0"/>
              <a:t>2018-10-05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C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9083484-966B-4D5A-BBA5-7D8D2AEC2528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Emily.Colombo@gov.bc.ca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038557" y="5445224"/>
            <a:ext cx="5472608" cy="11075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3600" dirty="0" smtClean="0">
                <a:solidFill>
                  <a:schemeClr val="accent1">
                    <a:lumMod val="75000"/>
                  </a:schemeClr>
                </a:solidFill>
                <a:latin typeface="Calibri"/>
              </a:rPr>
              <a:t>Integrated Investment Plan </a:t>
            </a:r>
            <a:endParaRPr lang="en-CA" sz="3600" dirty="0" smtClean="0">
              <a:solidFill>
                <a:schemeClr val="accent1">
                  <a:lumMod val="75000"/>
                </a:schemeClr>
              </a:solidFill>
              <a:latin typeface="Calibri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3600" dirty="0" smtClean="0">
                <a:solidFill>
                  <a:schemeClr val="accent1">
                    <a:lumMod val="75000"/>
                  </a:schemeClr>
                </a:solidFill>
                <a:latin typeface="Calibri"/>
              </a:rPr>
              <a:t>Cariboo </a:t>
            </a:r>
            <a:r>
              <a:rPr lang="en-CA" sz="3600" dirty="0" smtClean="0">
                <a:solidFill>
                  <a:schemeClr val="accent1">
                    <a:lumMod val="75000"/>
                  </a:schemeClr>
                </a:solidFill>
                <a:latin typeface="Calibri"/>
              </a:rPr>
              <a:t>Region – October 2018</a:t>
            </a: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860587" y="327152"/>
            <a:ext cx="1889040" cy="283356"/>
          </a:xfrm>
          <a:custGeom>
            <a:avLst/>
            <a:gdLst>
              <a:gd name="connsiteX0" fmla="*/ 0 w 1889040"/>
              <a:gd name="connsiteY0" fmla="*/ 0 h 283356"/>
              <a:gd name="connsiteX1" fmla="*/ 1889040 w 1889040"/>
              <a:gd name="connsiteY1" fmla="*/ 0 h 283356"/>
              <a:gd name="connsiteX2" fmla="*/ 1889040 w 1889040"/>
              <a:gd name="connsiteY2" fmla="*/ 283356 h 283356"/>
              <a:gd name="connsiteX3" fmla="*/ 0 w 1889040"/>
              <a:gd name="connsiteY3" fmla="*/ 283356 h 283356"/>
              <a:gd name="connsiteX4" fmla="*/ 0 w 1889040"/>
              <a:gd name="connsiteY4" fmla="*/ 0 h 28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040" h="283356">
                <a:moveTo>
                  <a:pt x="0" y="0"/>
                </a:moveTo>
                <a:lnTo>
                  <a:pt x="1889040" y="0"/>
                </a:lnTo>
                <a:lnTo>
                  <a:pt x="1889040" y="283356"/>
                </a:lnTo>
                <a:lnTo>
                  <a:pt x="0" y="28335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57150" rIns="57150" bIns="0" numCol="1" spcCol="1270" anchor="b" anchorCtr="0">
            <a:noAutofit/>
          </a:bodyPr>
          <a:lstStyle/>
          <a:p>
            <a:pPr lvl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CA" sz="1500" kern="1200"/>
          </a:p>
        </p:txBody>
      </p:sp>
      <p:sp>
        <p:nvSpPr>
          <p:cNvPr id="6" name="Rectangle 5"/>
          <p:cNvSpPr/>
          <p:nvPr/>
        </p:nvSpPr>
        <p:spPr>
          <a:xfrm>
            <a:off x="1449060" y="597256"/>
            <a:ext cx="2601133" cy="1980772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 6"/>
          <p:cNvSpPr/>
          <p:nvPr/>
        </p:nvSpPr>
        <p:spPr>
          <a:xfrm>
            <a:off x="3696214" y="313900"/>
            <a:ext cx="1889040" cy="283356"/>
          </a:xfrm>
          <a:custGeom>
            <a:avLst/>
            <a:gdLst>
              <a:gd name="connsiteX0" fmla="*/ 0 w 1889040"/>
              <a:gd name="connsiteY0" fmla="*/ 0 h 283356"/>
              <a:gd name="connsiteX1" fmla="*/ 1889040 w 1889040"/>
              <a:gd name="connsiteY1" fmla="*/ 0 h 283356"/>
              <a:gd name="connsiteX2" fmla="*/ 1889040 w 1889040"/>
              <a:gd name="connsiteY2" fmla="*/ 283356 h 283356"/>
              <a:gd name="connsiteX3" fmla="*/ 0 w 1889040"/>
              <a:gd name="connsiteY3" fmla="*/ 283356 h 283356"/>
              <a:gd name="connsiteX4" fmla="*/ 0 w 1889040"/>
              <a:gd name="connsiteY4" fmla="*/ 0 h 28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040" h="283356">
                <a:moveTo>
                  <a:pt x="0" y="0"/>
                </a:moveTo>
                <a:lnTo>
                  <a:pt x="1889040" y="0"/>
                </a:lnTo>
                <a:lnTo>
                  <a:pt x="1889040" y="283356"/>
                </a:lnTo>
                <a:lnTo>
                  <a:pt x="0" y="28335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57150" rIns="57150" bIns="0" numCol="1" spcCol="1270" anchor="b" anchorCtr="0">
            <a:noAutofit/>
          </a:bodyPr>
          <a:lstStyle/>
          <a:p>
            <a:pPr lvl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CA" sz="1500" kern="1200"/>
          </a:p>
        </p:txBody>
      </p:sp>
      <p:sp>
        <p:nvSpPr>
          <p:cNvPr id="8" name="Rectangle 7"/>
          <p:cNvSpPr/>
          <p:nvPr/>
        </p:nvSpPr>
        <p:spPr>
          <a:xfrm>
            <a:off x="5004048" y="544249"/>
            <a:ext cx="2670744" cy="2033779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eform 9"/>
          <p:cNvSpPr/>
          <p:nvPr/>
        </p:nvSpPr>
        <p:spPr>
          <a:xfrm>
            <a:off x="6566645" y="313900"/>
            <a:ext cx="1889040" cy="283356"/>
          </a:xfrm>
          <a:custGeom>
            <a:avLst/>
            <a:gdLst>
              <a:gd name="connsiteX0" fmla="*/ 0 w 1889040"/>
              <a:gd name="connsiteY0" fmla="*/ 0 h 283356"/>
              <a:gd name="connsiteX1" fmla="*/ 1889040 w 1889040"/>
              <a:gd name="connsiteY1" fmla="*/ 0 h 283356"/>
              <a:gd name="connsiteX2" fmla="*/ 1889040 w 1889040"/>
              <a:gd name="connsiteY2" fmla="*/ 283356 h 283356"/>
              <a:gd name="connsiteX3" fmla="*/ 0 w 1889040"/>
              <a:gd name="connsiteY3" fmla="*/ 283356 h 283356"/>
              <a:gd name="connsiteX4" fmla="*/ 0 w 1889040"/>
              <a:gd name="connsiteY4" fmla="*/ 0 h 28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040" h="283356">
                <a:moveTo>
                  <a:pt x="0" y="0"/>
                </a:moveTo>
                <a:lnTo>
                  <a:pt x="1889040" y="0"/>
                </a:lnTo>
                <a:lnTo>
                  <a:pt x="1889040" y="283356"/>
                </a:lnTo>
                <a:lnTo>
                  <a:pt x="0" y="28335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57150" rIns="57150" bIns="0" numCol="1" spcCol="1270" anchor="b" anchorCtr="0">
            <a:noAutofit/>
          </a:bodyPr>
          <a:lstStyle/>
          <a:p>
            <a:pPr lvl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CA" sz="1500" kern="1200"/>
          </a:p>
        </p:txBody>
      </p:sp>
      <p:sp>
        <p:nvSpPr>
          <p:cNvPr id="11" name="Rectangle 10"/>
          <p:cNvSpPr/>
          <p:nvPr/>
        </p:nvSpPr>
        <p:spPr>
          <a:xfrm>
            <a:off x="3240323" y="2979997"/>
            <a:ext cx="2670744" cy="2033779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reeform 11"/>
          <p:cNvSpPr/>
          <p:nvPr/>
        </p:nvSpPr>
        <p:spPr>
          <a:xfrm>
            <a:off x="2295803" y="2803733"/>
            <a:ext cx="1889040" cy="283356"/>
          </a:xfrm>
          <a:custGeom>
            <a:avLst/>
            <a:gdLst>
              <a:gd name="connsiteX0" fmla="*/ 0 w 1889040"/>
              <a:gd name="connsiteY0" fmla="*/ 0 h 283356"/>
              <a:gd name="connsiteX1" fmla="*/ 1889040 w 1889040"/>
              <a:gd name="connsiteY1" fmla="*/ 0 h 283356"/>
              <a:gd name="connsiteX2" fmla="*/ 1889040 w 1889040"/>
              <a:gd name="connsiteY2" fmla="*/ 283356 h 283356"/>
              <a:gd name="connsiteX3" fmla="*/ 0 w 1889040"/>
              <a:gd name="connsiteY3" fmla="*/ 283356 h 283356"/>
              <a:gd name="connsiteX4" fmla="*/ 0 w 1889040"/>
              <a:gd name="connsiteY4" fmla="*/ 0 h 28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040" h="283356">
                <a:moveTo>
                  <a:pt x="0" y="0"/>
                </a:moveTo>
                <a:lnTo>
                  <a:pt x="1889040" y="0"/>
                </a:lnTo>
                <a:lnTo>
                  <a:pt x="1889040" y="283356"/>
                </a:lnTo>
                <a:lnTo>
                  <a:pt x="0" y="28335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57150" rIns="57150" bIns="0" numCol="1" spcCol="1270" anchor="b" anchorCtr="0">
            <a:noAutofit/>
          </a:bodyPr>
          <a:lstStyle/>
          <a:p>
            <a:pPr lvl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CA" sz="1500" kern="1200" dirty="0"/>
          </a:p>
        </p:txBody>
      </p:sp>
      <p:sp>
        <p:nvSpPr>
          <p:cNvPr id="13" name="Rectangle 12"/>
          <p:cNvSpPr/>
          <p:nvPr/>
        </p:nvSpPr>
        <p:spPr>
          <a:xfrm>
            <a:off x="6175793" y="2945411"/>
            <a:ext cx="2670744" cy="2033779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eform 13"/>
          <p:cNvSpPr/>
          <p:nvPr/>
        </p:nvSpPr>
        <p:spPr>
          <a:xfrm>
            <a:off x="5166235" y="2803733"/>
            <a:ext cx="1889040" cy="283356"/>
          </a:xfrm>
          <a:custGeom>
            <a:avLst/>
            <a:gdLst>
              <a:gd name="connsiteX0" fmla="*/ 0 w 1889040"/>
              <a:gd name="connsiteY0" fmla="*/ 0 h 283356"/>
              <a:gd name="connsiteX1" fmla="*/ 1889040 w 1889040"/>
              <a:gd name="connsiteY1" fmla="*/ 0 h 283356"/>
              <a:gd name="connsiteX2" fmla="*/ 1889040 w 1889040"/>
              <a:gd name="connsiteY2" fmla="*/ 283356 h 283356"/>
              <a:gd name="connsiteX3" fmla="*/ 0 w 1889040"/>
              <a:gd name="connsiteY3" fmla="*/ 283356 h 283356"/>
              <a:gd name="connsiteX4" fmla="*/ 0 w 1889040"/>
              <a:gd name="connsiteY4" fmla="*/ 0 h 28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9040" h="283356">
                <a:moveTo>
                  <a:pt x="0" y="0"/>
                </a:moveTo>
                <a:lnTo>
                  <a:pt x="1889040" y="0"/>
                </a:lnTo>
                <a:lnTo>
                  <a:pt x="1889040" y="283356"/>
                </a:lnTo>
                <a:lnTo>
                  <a:pt x="0" y="28335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57150" rIns="57150" bIns="0" numCol="1" spcCol="1270" anchor="b" anchorCtr="0">
            <a:noAutofit/>
          </a:bodyPr>
          <a:lstStyle/>
          <a:p>
            <a:pPr lvl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CA" sz="1500" kern="1200" dirty="0"/>
          </a:p>
        </p:txBody>
      </p:sp>
      <p:sp>
        <p:nvSpPr>
          <p:cNvPr id="15" name="Rectangle 14"/>
          <p:cNvSpPr/>
          <p:nvPr/>
        </p:nvSpPr>
        <p:spPr>
          <a:xfrm>
            <a:off x="266542" y="2979997"/>
            <a:ext cx="2670744" cy="2033779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81752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>
            <a:normAutofit fontScale="90000"/>
          </a:bodyPr>
          <a:lstStyle/>
          <a:p>
            <a:pPr algn="l"/>
            <a:r>
              <a:rPr lang="en-CA" sz="4000" dirty="0" smtClean="0"/>
              <a:t>Cariboo Region Integrated Investment</a:t>
            </a:r>
            <a:endParaRPr lang="en-CA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72817"/>
            <a:ext cx="8229600" cy="4032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dirty="0" smtClean="0"/>
              <a:t>Agenda</a:t>
            </a:r>
          </a:p>
          <a:p>
            <a:r>
              <a:rPr lang="en-CA" sz="2800" dirty="0" smtClean="0"/>
              <a:t>The Plan</a:t>
            </a:r>
            <a:endParaRPr lang="en-CA" sz="2800" dirty="0" smtClean="0"/>
          </a:p>
          <a:p>
            <a:r>
              <a:rPr lang="en-CA" sz="2800" dirty="0" smtClean="0"/>
              <a:t>The Priorities</a:t>
            </a:r>
            <a:endParaRPr lang="en-CA" sz="2800" dirty="0" smtClean="0"/>
          </a:p>
          <a:p>
            <a:r>
              <a:rPr lang="en-CA" sz="2800" dirty="0" smtClean="0"/>
              <a:t>The Process</a:t>
            </a:r>
          </a:p>
          <a:p>
            <a:r>
              <a:rPr lang="en-CA" sz="2800" dirty="0" smtClean="0"/>
              <a:t>Funding</a:t>
            </a:r>
            <a:endParaRPr lang="en-CA" sz="2800" dirty="0" smtClean="0"/>
          </a:p>
          <a:p>
            <a:r>
              <a:rPr lang="en-CA" sz="2800" dirty="0" smtClean="0"/>
              <a:t>Questions</a:t>
            </a:r>
            <a:endParaRPr lang="en-CA" sz="2800" dirty="0"/>
          </a:p>
          <a:p>
            <a:endParaRPr lang="en-CA" sz="2800" dirty="0" smtClean="0"/>
          </a:p>
        </p:txBody>
      </p:sp>
    </p:spTree>
    <p:extLst>
      <p:ext uri="{BB962C8B-B14F-4D97-AF65-F5344CB8AC3E}">
        <p14:creationId xmlns:p14="http://schemas.microsoft.com/office/powerpoint/2010/main" val="316410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77" y="404664"/>
            <a:ext cx="4620126" cy="6243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08104" y="230740"/>
            <a:ext cx="3296345" cy="1273311"/>
          </a:xfrm>
        </p:spPr>
        <p:txBody>
          <a:bodyPr/>
          <a:lstStyle/>
          <a:p>
            <a:r>
              <a:rPr lang="en-CA" dirty="0" smtClean="0"/>
              <a:t>Plan Purpose and Goal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5508104" y="1556791"/>
            <a:ext cx="3296345" cy="4976209"/>
          </a:xfrm>
        </p:spPr>
        <p:txBody>
          <a:bodyPr>
            <a:normAutofit/>
          </a:bodyPr>
          <a:lstStyle/>
          <a:p>
            <a:r>
              <a:rPr lang="en-CA" sz="1800" b="1" dirty="0" smtClean="0"/>
              <a:t>Purpose</a:t>
            </a:r>
          </a:p>
          <a:p>
            <a:r>
              <a:rPr lang="en-CA" sz="1800" dirty="0" smtClean="0"/>
              <a:t>Provide information </a:t>
            </a:r>
            <a:r>
              <a:rPr lang="en-CA" sz="1800" dirty="0"/>
              <a:t>on the current natural resource management priorities to guide and focus investment and funding in the Cariboo region. </a:t>
            </a:r>
            <a:endParaRPr lang="en-CA" sz="1800" dirty="0" smtClean="0"/>
          </a:p>
          <a:p>
            <a:endParaRPr lang="en-CA" sz="1800" dirty="0"/>
          </a:p>
          <a:p>
            <a:r>
              <a:rPr lang="en-CA" sz="1800" b="1" dirty="0" smtClean="0"/>
              <a:t>Goal</a:t>
            </a:r>
          </a:p>
          <a:p>
            <a:r>
              <a:rPr lang="en-CA" sz="1800" dirty="0" smtClean="0"/>
              <a:t>Economic</a:t>
            </a:r>
            <a:r>
              <a:rPr lang="en-CA" sz="1800" dirty="0"/>
              <a:t>, environmental and community </a:t>
            </a:r>
            <a:r>
              <a:rPr lang="en-CA" sz="1800" dirty="0" smtClean="0"/>
              <a:t>resilience </a:t>
            </a:r>
            <a:r>
              <a:rPr lang="en-CA" sz="1800" dirty="0"/>
              <a:t>for the Cariboo </a:t>
            </a:r>
            <a:r>
              <a:rPr lang="en-CA" sz="1800" dirty="0" smtClean="0"/>
              <a:t>Region.</a:t>
            </a: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333767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3200" dirty="0" smtClean="0"/>
              <a:t>INTEGRATED INVESTMENT PLAN </a:t>
            </a:r>
            <a:br>
              <a:rPr lang="en-CA" sz="3200" dirty="0" smtClean="0"/>
            </a:br>
            <a:r>
              <a:rPr lang="en-CA" sz="3200" dirty="0" smtClean="0"/>
              <a:t>THE PRIORITIES</a:t>
            </a:r>
            <a:endParaRPr lang="en-C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Community </a:t>
            </a:r>
            <a:r>
              <a:rPr lang="en-CA" dirty="0"/>
              <a:t>and Economic Resiliency </a:t>
            </a:r>
          </a:p>
          <a:p>
            <a:pPr lvl="0"/>
            <a:r>
              <a:rPr lang="en-CA" dirty="0"/>
              <a:t>Wildfire Risk Reduction</a:t>
            </a:r>
          </a:p>
          <a:p>
            <a:pPr lvl="0"/>
            <a:r>
              <a:rPr lang="en-CA" dirty="0"/>
              <a:t>Forest Rehabilitation</a:t>
            </a:r>
          </a:p>
          <a:p>
            <a:pPr lvl="0"/>
            <a:r>
              <a:rPr lang="en-CA" dirty="0"/>
              <a:t>Fibre Utilization</a:t>
            </a:r>
          </a:p>
          <a:p>
            <a:r>
              <a:rPr lang="en-CA" dirty="0"/>
              <a:t>Habitat Restoration and </a:t>
            </a:r>
            <a:r>
              <a:rPr lang="en-CA" dirty="0" smtClean="0"/>
              <a:t>Enhancement</a:t>
            </a:r>
          </a:p>
          <a:p>
            <a:endParaRPr lang="en-CA" dirty="0"/>
          </a:p>
          <a:p>
            <a:pPr lvl="0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1845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066130"/>
          </a:xfrm>
        </p:spPr>
        <p:txBody>
          <a:bodyPr>
            <a:noAutofit/>
          </a:bodyPr>
          <a:lstStyle/>
          <a:p>
            <a:r>
              <a:rPr lang="en-CA" sz="3600" dirty="0" smtClean="0"/>
              <a:t>Support Economic, Environmental </a:t>
            </a:r>
            <a:r>
              <a:rPr lang="en-CA" sz="3600" dirty="0"/>
              <a:t>and </a:t>
            </a:r>
            <a:r>
              <a:rPr lang="en-CA" sz="3600" dirty="0" smtClean="0"/>
              <a:t>Community resilience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5040560"/>
          </a:xfrm>
        </p:spPr>
        <p:txBody>
          <a:bodyPr>
            <a:normAutofit lnSpcReduction="10000"/>
          </a:bodyPr>
          <a:lstStyle/>
          <a:p>
            <a:r>
              <a:rPr lang="en-CA" sz="2400" dirty="0" smtClean="0"/>
              <a:t>Direct </a:t>
            </a:r>
            <a:r>
              <a:rPr lang="en-CA" sz="2400" dirty="0"/>
              <a:t>involvement of First Nations and collaboration with First Nation for economic benefit, capacity building and respect of their rights </a:t>
            </a:r>
            <a:r>
              <a:rPr lang="en-CA" sz="2400" dirty="0" smtClean="0"/>
              <a:t/>
            </a:r>
            <a:br>
              <a:rPr lang="en-CA" sz="2400" dirty="0" smtClean="0"/>
            </a:br>
            <a:endParaRPr lang="en-CA" sz="1000" dirty="0"/>
          </a:p>
          <a:p>
            <a:r>
              <a:rPr lang="en-CA" sz="2400" dirty="0" smtClean="0"/>
              <a:t>Partnerships </a:t>
            </a:r>
            <a:r>
              <a:rPr lang="en-CA" sz="2400" dirty="0"/>
              <a:t>with natural </a:t>
            </a:r>
            <a:r>
              <a:rPr lang="en-CA" sz="2400" dirty="0" smtClean="0"/>
              <a:t>resource </a:t>
            </a:r>
            <a:r>
              <a:rPr lang="en-CA" sz="2400" dirty="0"/>
              <a:t>tenure holders </a:t>
            </a:r>
            <a:r>
              <a:rPr lang="en-CA" sz="2400" dirty="0" smtClean="0"/>
              <a:t/>
            </a:r>
            <a:br>
              <a:rPr lang="en-CA" sz="2400" dirty="0" smtClean="0"/>
            </a:br>
            <a:endParaRPr lang="en-CA" sz="1000" dirty="0"/>
          </a:p>
          <a:p>
            <a:r>
              <a:rPr lang="en-CA" sz="2400" dirty="0" smtClean="0"/>
              <a:t>Commitment </a:t>
            </a:r>
            <a:r>
              <a:rPr lang="en-CA" sz="2400" dirty="0"/>
              <a:t>to implementation of BC Wildfire Hazard Abatement guidelines for any proposals that fall within identified wildfire risk reduction areas. </a:t>
            </a:r>
            <a:r>
              <a:rPr lang="en-CA" sz="2400" dirty="0" smtClean="0"/>
              <a:t/>
            </a:r>
            <a:br>
              <a:rPr lang="en-CA" sz="2400" dirty="0" smtClean="0"/>
            </a:br>
            <a:endParaRPr lang="en-CA" sz="1000" dirty="0"/>
          </a:p>
          <a:p>
            <a:r>
              <a:rPr lang="en-CA" sz="2400" dirty="0" smtClean="0"/>
              <a:t>Preference </a:t>
            </a:r>
            <a:r>
              <a:rPr lang="en-CA" sz="2400" dirty="0"/>
              <a:t>for proposals that have had some level of initial planning and ground-truthing and that include clear outcomes. </a:t>
            </a:r>
            <a:r>
              <a:rPr lang="en-CA" sz="2400" dirty="0" smtClean="0"/>
              <a:t/>
            </a:r>
            <a:br>
              <a:rPr lang="en-CA" sz="2400" dirty="0" smtClean="0"/>
            </a:br>
            <a:endParaRPr lang="en-CA" sz="1600" dirty="0"/>
          </a:p>
          <a:p>
            <a:r>
              <a:rPr lang="en-CA" sz="2400" dirty="0" smtClean="0"/>
              <a:t>Proposals </a:t>
            </a:r>
            <a:r>
              <a:rPr lang="en-CA" sz="2400" dirty="0"/>
              <a:t>that address multiple priorities and values on the landbase. </a:t>
            </a:r>
          </a:p>
        </p:txBody>
      </p:sp>
    </p:spTree>
    <p:extLst>
      <p:ext uri="{BB962C8B-B14F-4D97-AF65-F5344CB8AC3E}">
        <p14:creationId xmlns:p14="http://schemas.microsoft.com/office/powerpoint/2010/main" val="415641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2" y="1628800"/>
            <a:ext cx="8999935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79512" y="476672"/>
            <a:ext cx="8208912" cy="864096"/>
          </a:xfrm>
        </p:spPr>
        <p:txBody>
          <a:bodyPr>
            <a:noAutofit/>
          </a:bodyPr>
          <a:lstStyle/>
          <a:p>
            <a:pPr algn="l"/>
            <a:r>
              <a:rPr lang="en-CA" sz="2400" dirty="0" smtClean="0"/>
              <a:t>Integrated Investment Process  </a:t>
            </a:r>
            <a:r>
              <a:rPr lang="en-CA" sz="2400" dirty="0" smtClean="0"/>
              <a:t>Proposals to Decisions</a:t>
            </a:r>
            <a:endParaRPr lang="en-CA" sz="2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427984" y="620688"/>
            <a:ext cx="0" cy="5760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01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9" y="273050"/>
            <a:ext cx="2376264" cy="1162050"/>
          </a:xfrm>
        </p:spPr>
        <p:txBody>
          <a:bodyPr>
            <a:normAutofit/>
          </a:bodyPr>
          <a:lstStyle/>
          <a:p>
            <a:r>
              <a:rPr lang="en-CA" dirty="0" smtClean="0"/>
              <a:t>Proposal Checklist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251520" y="1435100"/>
            <a:ext cx="3024336" cy="4691063"/>
          </a:xfrm>
        </p:spPr>
        <p:txBody>
          <a:bodyPr/>
          <a:lstStyle/>
          <a:p>
            <a:r>
              <a:rPr lang="en-CA" dirty="0" smtClean="0"/>
              <a:t>Step 1: Define what, where and who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Solid description of what you want to 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Good map(s) of where the proposal is for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Steps of how you have and/or will be collaborating and working with others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r>
              <a:rPr lang="en-CA" dirty="0" smtClean="0"/>
              <a:t>Step 2:  Work with the Natural Resource District and BCWS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7864" y="553874"/>
            <a:ext cx="5400600" cy="6137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647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635127"/>
            <a:ext cx="8229600" cy="1069848"/>
          </a:xfrm>
        </p:spPr>
        <p:txBody>
          <a:bodyPr/>
          <a:lstStyle/>
          <a:p>
            <a:r>
              <a:rPr lang="en-CA" dirty="0" smtClean="0"/>
              <a:t>Contacts</a:t>
            </a:r>
            <a:endParaRPr lang="en-C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704975"/>
            <a:ext cx="7077075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27088"/>
              </p:ext>
            </p:extLst>
          </p:nvPr>
        </p:nvGraphicFramePr>
        <p:xfrm>
          <a:off x="1115616" y="5153025"/>
          <a:ext cx="6912768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/>
                <a:gridCol w="1800200"/>
                <a:gridCol w="1872208"/>
                <a:gridCol w="1512168"/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Cariboo</a:t>
                      </a:r>
                      <a:r>
                        <a:rPr lang="en-CA" sz="12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Region </a:t>
                      </a:r>
                      <a:br>
                        <a:rPr lang="en-CA" sz="12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</a:br>
                      <a:r>
                        <a:rPr lang="en-CA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Rural</a:t>
                      </a:r>
                      <a:r>
                        <a:rPr lang="en-CA" sz="12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Dividend Questions &amp; other funding</a:t>
                      </a:r>
                      <a:endParaRPr lang="en-CA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Emily</a:t>
                      </a:r>
                      <a:r>
                        <a:rPr lang="en-CA" sz="12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Colombo</a:t>
                      </a:r>
                      <a:br>
                        <a:rPr lang="en-CA" sz="12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</a:br>
                      <a:r>
                        <a:rPr lang="en-CA" sz="12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Regional Manager </a:t>
                      </a:r>
                      <a:endParaRPr lang="en-CA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250-992-4442</a:t>
                      </a:r>
                      <a:br>
                        <a:rPr lang="en-CA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</a:br>
                      <a:r>
                        <a:rPr lang="en-CA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hlinkClick r:id="rId4"/>
                        </a:rPr>
                        <a:t>Emily.Colombo@gov.bc.ca</a:t>
                      </a:r>
                      <a:r>
                        <a:rPr lang="en-CA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</a:t>
                      </a:r>
                      <a:endParaRPr lang="en-CA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Quesnel</a:t>
                      </a:r>
                      <a:endParaRPr lang="en-CA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666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066800"/>
          </a:xfrm>
        </p:spPr>
        <p:txBody>
          <a:bodyPr>
            <a:normAutofit/>
          </a:bodyPr>
          <a:lstStyle/>
          <a:p>
            <a:r>
              <a:rPr lang="en-CA" dirty="0" smtClean="0"/>
              <a:t>Funding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785395"/>
          </a:xfrm>
        </p:spPr>
        <p:txBody>
          <a:bodyPr>
            <a:normAutofit/>
          </a:bodyPr>
          <a:lstStyle/>
          <a:p>
            <a:r>
              <a:rPr lang="en-CA" dirty="0" smtClean="0"/>
              <a:t>Forest Enhancement Society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dirty="0" smtClean="0"/>
              <a:t>Open until November 30</a:t>
            </a:r>
            <a:r>
              <a:rPr lang="en-CA" baseline="30000" dirty="0" smtClean="0"/>
              <a:t>th</a:t>
            </a:r>
            <a:r>
              <a:rPr lang="en-CA" dirty="0" smtClean="0"/>
              <a:t>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dirty="0" smtClean="0"/>
              <a:t>Primary contacts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CA" dirty="0" smtClean="0"/>
              <a:t>Dave Conly (DCC)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CA" dirty="0" smtClean="0"/>
              <a:t>Ray </a:t>
            </a:r>
            <a:r>
              <a:rPr lang="en-CA" dirty="0" err="1" smtClean="0"/>
              <a:t>Ratz</a:t>
            </a:r>
            <a:r>
              <a:rPr lang="en-CA" dirty="0" smtClean="0"/>
              <a:t> (DQU &amp; DMH)</a:t>
            </a:r>
          </a:p>
          <a:p>
            <a:r>
              <a:rPr lang="en-CA" dirty="0" smtClean="0"/>
              <a:t>Community Resilience Initiative Program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dirty="0" smtClean="0"/>
              <a:t>Open until December 7th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dirty="0" smtClean="0"/>
              <a:t>Primary Contact: Bev Atkins</a:t>
            </a:r>
          </a:p>
          <a:p>
            <a:r>
              <a:rPr lang="en-CA" dirty="0" smtClean="0"/>
              <a:t>Habitat Conservation Trust Fund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dirty="0" smtClean="0"/>
              <a:t>Open until November 2</a:t>
            </a:r>
          </a:p>
          <a:p>
            <a:pPr marL="457200" lvl="1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9300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1972</TotalTime>
  <Words>216</Words>
  <Application>Microsoft Office PowerPoint</Application>
  <PresentationFormat>On-screen Show (4:3)</PresentationFormat>
  <Paragraphs>56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Urban</vt:lpstr>
      <vt:lpstr>PowerPoint Presentation</vt:lpstr>
      <vt:lpstr>Cariboo Region Integrated Investment</vt:lpstr>
      <vt:lpstr>Plan Purpose and Goal</vt:lpstr>
      <vt:lpstr>INTEGRATED INVESTMENT PLAN  THE PRIORITIES</vt:lpstr>
      <vt:lpstr>Support Economic, Environmental and Community resilience</vt:lpstr>
      <vt:lpstr>Integrated Investment Process  Proposals to Decisions</vt:lpstr>
      <vt:lpstr>Proposal Checklist</vt:lpstr>
      <vt:lpstr>Contacts</vt:lpstr>
      <vt:lpstr>Funding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 Iderstine, Robyn FLNR:EX;Christine Unghy</dc:creator>
  <cp:lastModifiedBy>Unghy, Christine NRTS:EX</cp:lastModifiedBy>
  <cp:revision>103</cp:revision>
  <cp:lastPrinted>2018-07-03T17:09:58Z</cp:lastPrinted>
  <dcterms:created xsi:type="dcterms:W3CDTF">2018-06-06T23:47:29Z</dcterms:created>
  <dcterms:modified xsi:type="dcterms:W3CDTF">2018-10-05T22:12:44Z</dcterms:modified>
</cp:coreProperties>
</file>